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708" r:id="rId5"/>
    <p:sldMasterId id="2147483780" r:id="rId6"/>
    <p:sldMasterId id="2147483828" r:id="rId7"/>
    <p:sldMasterId id="2147483840" r:id="rId8"/>
    <p:sldMasterId id="2147483852" r:id="rId9"/>
    <p:sldMasterId id="2147483864" r:id="rId10"/>
    <p:sldMasterId id="2147483876" r:id="rId11"/>
  </p:sldMasterIdLst>
  <p:notesMasterIdLst>
    <p:notesMasterId r:id="rId30"/>
  </p:notesMasterIdLst>
  <p:handoutMasterIdLst>
    <p:handoutMasterId r:id="rId31"/>
  </p:handoutMasterIdLst>
  <p:sldIdLst>
    <p:sldId id="527" r:id="rId12"/>
    <p:sldId id="526" r:id="rId13"/>
    <p:sldId id="518" r:id="rId14"/>
    <p:sldId id="470" r:id="rId15"/>
    <p:sldId id="519" r:id="rId16"/>
    <p:sldId id="520" r:id="rId17"/>
    <p:sldId id="528" r:id="rId18"/>
    <p:sldId id="539" r:id="rId19"/>
    <p:sldId id="485" r:id="rId20"/>
    <p:sldId id="530" r:id="rId21"/>
    <p:sldId id="540" r:id="rId22"/>
    <p:sldId id="509" r:id="rId23"/>
    <p:sldId id="543" r:id="rId24"/>
    <p:sldId id="544" r:id="rId25"/>
    <p:sldId id="545" r:id="rId26"/>
    <p:sldId id="546" r:id="rId27"/>
    <p:sldId id="547" r:id="rId28"/>
    <p:sldId id="536" r:id="rId29"/>
  </p:sldIdLst>
  <p:sldSz cx="9144000" cy="6858000" type="screen4x3"/>
  <p:notesSz cx="6797675" cy="9926638"/>
  <p:custDataLst>
    <p:tags r:id="rId32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6FBD5"/>
    <a:srgbClr val="7693EE"/>
    <a:srgbClr val="B2B2B2"/>
    <a:srgbClr val="CFCFCF"/>
    <a:srgbClr val="003300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624" autoAdjust="0"/>
  </p:normalViewPr>
  <p:slideViewPr>
    <p:cSldViewPr>
      <p:cViewPr varScale="1">
        <p:scale>
          <a:sx n="88" d="100"/>
          <a:sy n="88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57ED463-E67C-46CA-A41B-0FDB0248A999}" type="datetimeFigureOut">
              <a:rPr lang="ru-RU"/>
              <a:pPr>
                <a:defRPr/>
              </a:pPr>
              <a:t>26.06.2023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D89EC5A-475B-4689-994F-3731B7592D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088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C2DFEA-E413-451C-ABFF-E8F814AC3C3F}" type="datetimeFigureOut">
              <a:rPr lang="ru-RU"/>
              <a:pPr>
                <a:defRPr/>
              </a:pPr>
              <a:t>26.06.2023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606" y="4715710"/>
            <a:ext cx="5438464" cy="44665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1098" y="9428242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658483-AAA1-4F19-A8E9-4FC657432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764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0059252-7516-497E-99A4-CAFAB20C4EEB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FE62C07-FF14-4F5C-B42E-07C03B16B8F8}" type="slidenum">
              <a:rPr lang="ru-RU" altLang="ru-RU">
                <a:solidFill>
                  <a:prstClr val="black"/>
                </a:solidFill>
              </a:rPr>
              <a:pPr eaLnBrk="1" hangingPunct="1"/>
              <a:t>7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E40C713-97E6-4B60-8A27-B130C4563E49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7E5F5DC8-93DB-46A9-8CC4-8E3384BF2F3A}" type="slidenum">
              <a:rPr lang="ru-RU" altLang="ru-RU">
                <a:solidFill>
                  <a:prstClr val="black"/>
                </a:solidFill>
              </a:rPr>
              <a:pPr eaLnBrk="1" hangingPunct="1"/>
              <a:t>10</a:t>
            </a:fld>
            <a:endParaRPr lang="ru-RU" alt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2310FF-5C44-4052-8FC7-0673F4E6FDCD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933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080053-B9C0-476D-8B82-F1BE7B86071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61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EE9EDA-F9DF-473A-8DE1-94AA78570087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5776-1119-4CBA-9F70-9013DC7EEF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33455-3465-487A-87E3-5362251774FA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B5853-51DA-4B0A-BDF4-AF4D18408F1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C737CF-509D-471A-90CB-5C4B22371E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B94E13-30DE-48C2-846C-84E9CE6B7A6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609883"/>
      </p:ext>
    </p:extLst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83F9EC-7E30-4A7B-9CAA-A2CD10B3A3D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D12EE4-3759-495C-99F1-D3C0C45207D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1910"/>
      </p:ext>
    </p:extLst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CD1BA-6058-4BAF-97DE-437564BDF0C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846FD0-FB3F-4883-888A-1F53B216D73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12072"/>
      </p:ext>
    </p:extLst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B5B0F1-7C42-483F-B755-EDECB7951C9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18C326-8EAA-426A-BDCC-CE733D539D7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162366"/>
      </p:ext>
    </p:extLst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8BD22-C8C3-4089-8F5A-71D0C930A3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4F719C-12EC-4149-B91D-918A9ADA97B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808193"/>
      </p:ext>
    </p:extLst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E9D44-6D62-40DC-91C5-2C0C3DC4D9C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50D9C6-8D56-4B3B-8448-BFBA84C507B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097069"/>
      </p:ext>
    </p:extLst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9F7A63-53C5-4663-A9F7-B2E732E734F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4B8DFD-240C-431A-9E16-87F106E1AEF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63872"/>
      </p:ext>
    </p:extLst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78D16-57E2-461C-80A3-BE6D4BA3C3B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11643-6D94-4EB4-91C1-A3472086BEC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13048"/>
      </p:ext>
    </p:extLst>
  </p:cSld>
  <p:clrMapOvr>
    <a:masterClrMapping/>
  </p:clrMapOvr>
  <p:transition spd="slow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C0D170-45FF-4D87-A979-007F13671E4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733BF4-B579-4429-B77D-34884206F89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049047"/>
      </p:ext>
    </p:extLst>
  </p:cSld>
  <p:clrMapOvr>
    <a:masterClrMapping/>
  </p:clrMapOvr>
  <p:transition spd="slow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CE513-E5EA-467C-B467-142DF12B98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6FCB9-A184-4473-B718-7E65286E04C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17738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F1BDF-2247-4E8A-A227-9336E011D849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70C91-A3EB-44C4-9150-4FD2EADD262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60E654-DF77-44A8-A4F6-DC78105664C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01195-68D2-43BB-8F9F-9AEB5BF2DB5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819091"/>
      </p:ext>
    </p:extLst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C737CF-509D-471A-90CB-5C4B22371E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B94E13-30DE-48C2-846C-84E9CE6B7A6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510397"/>
      </p:ext>
    </p:extLst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83F9EC-7E30-4A7B-9CAA-A2CD10B3A3D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D12EE4-3759-495C-99F1-D3C0C45207D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43925"/>
      </p:ext>
    </p:extLst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CD1BA-6058-4BAF-97DE-437564BDF0C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846FD0-FB3F-4883-888A-1F53B216D73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891712"/>
      </p:ext>
    </p:extLst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B5B0F1-7C42-483F-B755-EDECB7951C9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18C326-8EAA-426A-BDCC-CE733D539D7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33220"/>
      </p:ext>
    </p:extLst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8BD22-C8C3-4089-8F5A-71D0C930A3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4F719C-12EC-4149-B91D-918A9ADA97B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209801"/>
      </p:ext>
    </p:extLst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E9D44-6D62-40DC-91C5-2C0C3DC4D9C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50D9C6-8D56-4B3B-8448-BFBA84C507B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593875"/>
      </p:ext>
    </p:extLst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9F7A63-53C5-4663-A9F7-B2E732E734F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4B8DFD-240C-431A-9E16-87F106E1AEF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108454"/>
      </p:ext>
    </p:extLst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78D16-57E2-461C-80A3-BE6D4BA3C3B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11643-6D94-4EB4-91C1-A3472086BEC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3351"/>
      </p:ext>
    </p:extLst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C0D170-45FF-4D87-A979-007F13671E4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733BF4-B579-4429-B77D-34884206F89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53367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4170-0E1C-46DD-AEFB-7D6E12B6ED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6CE5-7EC2-4E71-9F62-FFB37FC97D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745684"/>
      </p:ext>
    </p:extLst>
  </p:cSld>
  <p:clrMapOvr>
    <a:masterClrMapping/>
  </p:clrMapOvr>
  <p:transition spd="slow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CE513-E5EA-467C-B467-142DF12B98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6FCB9-A184-4473-B718-7E65286E04C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007678"/>
      </p:ext>
    </p:extLst>
  </p:cSld>
  <p:clrMapOvr>
    <a:masterClrMapping/>
  </p:clrMapOvr>
  <p:transition spd="slow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60E654-DF77-44A8-A4F6-DC78105664C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01195-68D2-43BB-8F9F-9AEB5BF2DB5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1798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9534-6A69-4262-82FC-0EC8FCD021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17CC-F40F-4360-B1A8-B0CA8F899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236441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BC727-5D50-4264-B5D2-6A369245BC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72C71-2751-42B3-A6D0-D73E4C3199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77329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80EA2-BFEF-49B7-A597-FC6087DB7D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B62-30EA-4AFC-B9C1-02F5453793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21224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42CE-94FF-413F-B7E4-F264542098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303A0-9CCB-401E-A7F4-89F28D401D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45506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7D7B6-F3A6-49FA-B89C-04E524619E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31D4-A3E2-4AEE-9EB4-F478A337B4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96658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F878C-F0DC-4A26-A173-E78608CE80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E662-49FE-464E-A688-C93EE0F0CB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443698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7F35B-3ECF-420B-AC92-DF0A5815F2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2FEFA-E6AA-4B6F-8EC5-DA69C87624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970451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6CA46-B15D-423C-863F-DC6D7DBDA7B6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0642C-DD3D-4383-BD8C-AB81CC0279F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6C2B-861A-42EC-A7A9-B5E061E81C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F3B20-72C1-40E7-B133-902C07E644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196703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CD9B6-917E-49E4-9D46-8952A85E66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1BEF4-48DC-4FE3-9130-33AA677D85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036717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74B0-3153-45D3-996A-0CE302CC03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CD22-347B-444F-A1BC-3F4C17B28F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782094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4170-0E1C-46DD-AEFB-7D6E12B6ED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6CE5-7EC2-4E71-9F62-FFB37FC97D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945696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9534-6A69-4262-82FC-0EC8FCD021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17CC-F40F-4360-B1A8-B0CA8F899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62807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BC727-5D50-4264-B5D2-6A369245BC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72C71-2751-42B3-A6D0-D73E4C3199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669184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80EA2-BFEF-49B7-A597-FC6087DB7D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B62-30EA-4AFC-B9C1-02F5453793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66982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42CE-94FF-413F-B7E4-F264542098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303A0-9CCB-401E-A7F4-89F28D401D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030108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7D7B6-F3A6-49FA-B89C-04E524619E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31D4-A3E2-4AEE-9EB4-F478A337B4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060117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F878C-F0DC-4A26-A173-E78608CE80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E662-49FE-464E-A688-C93EE0F0CB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4012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E837EC-7BCD-4A2B-9F46-E700E24D711C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33AB0-37F4-45A4-B97F-8244478989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7F35B-3ECF-420B-AC92-DF0A5815F2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2FEFA-E6AA-4B6F-8EC5-DA69C87624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80262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6C2B-861A-42EC-A7A9-B5E061E81C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F3B20-72C1-40E7-B133-902C07E644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807984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CD9B6-917E-49E4-9D46-8952A85E66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1BEF4-48DC-4FE3-9130-33AA677D85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003841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74B0-3153-45D3-996A-0CE302CC03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CD22-347B-444F-A1BC-3F4C17B28F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620715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4170-0E1C-46DD-AEFB-7D6E12B6ED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6CE5-7EC2-4E71-9F62-FFB37FC97D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658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9534-6A69-4262-82FC-0EC8FCD021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17CC-F40F-4360-B1A8-B0CA8F899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59837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BC727-5D50-4264-B5D2-6A369245BC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72C71-2751-42B3-A6D0-D73E4C3199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45849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80EA2-BFEF-49B7-A597-FC6087DB7D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B62-30EA-4AFC-B9C1-02F5453793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092505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42CE-94FF-413F-B7E4-F264542098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303A0-9CCB-401E-A7F4-89F28D401D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273241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7D7B6-F3A6-49FA-B89C-04E524619E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31D4-A3E2-4AEE-9EB4-F478A337B4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570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49165-0791-4F81-8F23-E82A1AE0F9E5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F0839-8885-4F86-93EB-674DC19AB2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F878C-F0DC-4A26-A173-E78608CE80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E662-49FE-464E-A688-C93EE0F0CB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887325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7F35B-3ECF-420B-AC92-DF0A5815F2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2FEFA-E6AA-4B6F-8EC5-DA69C87624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483316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6C2B-861A-42EC-A7A9-B5E061E81C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F3B20-72C1-40E7-B133-902C07E644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386788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CD9B6-917E-49E4-9D46-8952A85E66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1BEF4-48DC-4FE3-9130-33AA677D85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37240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74B0-3153-45D3-996A-0CE302CC03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CD22-347B-444F-A1BC-3F4C17B28F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63037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4170-0E1C-46DD-AEFB-7D6E12B6ED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6CE5-7EC2-4E71-9F62-FFB37FC97D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260748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9534-6A69-4262-82FC-0EC8FCD021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17CC-F40F-4360-B1A8-B0CA8F899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298088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BC727-5D50-4264-B5D2-6A369245BC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72C71-2751-42B3-A6D0-D73E4C3199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453287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80EA2-BFEF-49B7-A597-FC6087DB7D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B62-30EA-4AFC-B9C1-02F5453793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597280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42CE-94FF-413F-B7E4-F264542098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303A0-9CCB-401E-A7F4-89F28D401D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86257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1022B-8833-4C00-BED3-E6A04A004021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C096A-E060-4FFB-82F8-0C82B242F3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7D7B6-F3A6-49FA-B89C-04E524619E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31D4-A3E2-4AEE-9EB4-F478A337B4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025940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F878C-F0DC-4A26-A173-E78608CE80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E662-49FE-464E-A688-C93EE0F0CB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017679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7F35B-3ECF-420B-AC92-DF0A5815F2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2FEFA-E6AA-4B6F-8EC5-DA69C87624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155407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6C2B-861A-42EC-A7A9-B5E061E81C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F3B20-72C1-40E7-B133-902C07E644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715460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CD9B6-917E-49E4-9D46-8952A85E66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1BEF4-48DC-4FE3-9130-33AA677D85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296260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74B0-3153-45D3-996A-0CE302CC03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CD22-347B-444F-A1BC-3F4C17B28F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650187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04170-0E1C-46DD-AEFB-7D6E12B6ED0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A6CE5-7EC2-4E71-9F62-FFB37FC97D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03155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49534-6A69-4262-82FC-0EC8FCD0215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B17CC-F40F-4360-B1A8-B0CA8F899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632663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BC727-5D50-4264-B5D2-6A369245BCC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72C71-2751-42B3-A6D0-D73E4C31992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438421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80EA2-BFEF-49B7-A597-FC6087DB7D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A3B62-30EA-4AFC-B9C1-02F54537937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91474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2B87F-9B7C-4FCC-B252-75D20B8FD4C4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24A244-C5AF-4263-B55A-CDEA0D32A5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342CE-94FF-413F-B7E4-F264542098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303A0-9CCB-401E-A7F4-89F28D401D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46261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7D7B6-F3A6-49FA-B89C-04E524619E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931D4-A3E2-4AEE-9EB4-F478A337B4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52398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F878C-F0DC-4A26-A173-E78608CE80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FE662-49FE-464E-A688-C93EE0F0CB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37009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7F35B-3ECF-420B-AC92-DF0A5815F25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2FEFA-E6AA-4B6F-8EC5-DA69C87624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9427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E6C2B-861A-42EC-A7A9-B5E061E81CF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F3B20-72C1-40E7-B133-902C07E644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475320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1CD9B6-917E-49E4-9D46-8952A85E663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1BEF4-48DC-4FE3-9130-33AA677D855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126182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C74B0-3153-45D3-996A-0CE302CC03A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2CD22-347B-444F-A1BC-3F4C17B28F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404688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4E65D4-1CC6-4175-B047-E92F2C23E4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3FEB30-A228-4037-95F7-79929F964345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80367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F639D8-D581-42E8-87C2-444A87B2C31C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4F607A-6E26-4401-B84B-5D2CD173CC1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803340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89B48-1DC1-45D1-BC6E-9BBD266DF29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C5D79E-ABC5-43D5-8AE7-25DF43BA1B3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35483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B67B7-2215-4831-A6BF-9F0CEC0A9BBF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6CDCE-C537-4DF3-B27D-D66BEE98F4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D93439-E470-4202-8474-B029B95D7F3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EA2712-3F67-47BF-823F-5ED5C4477B5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708211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537216-C0C9-47FA-9883-3DA8088C988C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49C0292-6AD4-418D-BF0C-D149CF086D8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835999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AA86F2-BC33-4873-BC40-B5B5104BEB9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62F8374-1AEE-4754-98CD-349948BAFAB0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073681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69F107-9132-4B18-BA99-6EEC7D1E178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3403C7-E94C-47B9-B8C0-32C51B261D8B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24459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42E80A-C6CA-4A61-B653-6C06A9D5D05A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12723EA-6B5A-4A5B-A1DE-B37096F5A754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4559735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97E05F-F722-4F5F-9B9D-9B2942873C7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E7CB50-41EE-419C-9016-913A27A9FD01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88751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1FDD03-BF2E-4A49-BBF9-756FEF7278D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EFE8EA-41C5-4404-BD9C-100C93E721A7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392774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3741CA-CC7C-4A32-B904-5B07C4326AA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5639B12-C219-4D40-A028-1581DB2ED52C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887298"/>
      </p:ext>
    </p:extLst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C737CF-509D-471A-90CB-5C4B22371E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B94E13-30DE-48C2-846C-84E9CE6B7A6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73046"/>
      </p:ext>
    </p:extLst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83F9EC-7E30-4A7B-9CAA-A2CD10B3A3D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D12EE4-3759-495C-99F1-D3C0C45207D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69417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AD9B-7979-4578-B518-30A99047DE57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3DF57-9027-421A-B9DE-47BA95CBD1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CD1BA-6058-4BAF-97DE-437564BDF0C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846FD0-FB3F-4883-888A-1F53B216D73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37376"/>
      </p:ext>
    </p:extLst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B5B0F1-7C42-483F-B755-EDECB7951C9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18C326-8EAA-426A-BDCC-CE733D539D7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872618"/>
      </p:ext>
    </p:extLst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8BD22-C8C3-4089-8F5A-71D0C930A3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4F719C-12EC-4149-B91D-918A9ADA97B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669181"/>
      </p:ext>
    </p:extLst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E9D44-6D62-40DC-91C5-2C0C3DC4D9C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50D9C6-8D56-4B3B-8448-BFBA84C507B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302639"/>
      </p:ext>
    </p:extLst>
  </p:cSld>
  <p:clrMapOvr>
    <a:masterClrMapping/>
  </p:clrMapOvr>
  <p:transition spd="slow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9F7A63-53C5-4663-A9F7-B2E732E734F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4B8DFD-240C-431A-9E16-87F106E1AEF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762227"/>
      </p:ext>
    </p:extLst>
  </p:cSld>
  <p:clrMapOvr>
    <a:masterClrMapping/>
  </p:clrMapOvr>
  <p:transition spd="slow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78D16-57E2-461C-80A3-BE6D4BA3C3B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11643-6D94-4EB4-91C1-A3472086BEC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307713"/>
      </p:ext>
    </p:extLst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C0D170-45FF-4D87-A979-007F13671E4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733BF4-B579-4429-B77D-34884206F89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3089"/>
      </p:ext>
    </p:extLst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CE513-E5EA-467C-B467-142DF12B98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6FCB9-A184-4473-B718-7E65286E04C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576515"/>
      </p:ext>
    </p:extLst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60E654-DF77-44A8-A4F6-DC78105664C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01195-68D2-43BB-8F9F-9AEB5BF2DB5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481458"/>
      </p:ext>
    </p:extLst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C737CF-509D-471A-90CB-5C4B22371E27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B94E13-30DE-48C2-846C-84E9CE6B7A6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822542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BBEA8-769D-409B-B613-9E7CB6EC60E8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9D3D1-0F57-4BD7-A1B8-E41F5B8DB3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83F9EC-7E30-4A7B-9CAA-A2CD10B3A3D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D12EE4-3759-495C-99F1-D3C0C45207D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310944"/>
      </p:ext>
    </p:extLst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ECD1BA-6058-4BAF-97DE-437564BDF0C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5846FD0-FB3F-4883-888A-1F53B216D73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44813"/>
      </p:ext>
    </p:extLst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B5B0F1-7C42-483F-B755-EDECB7951C9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B18C326-8EAA-426A-BDCC-CE733D539D7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904874"/>
      </p:ext>
    </p:extLst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8BD22-C8C3-4089-8F5A-71D0C930A3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4F719C-12EC-4149-B91D-918A9ADA97B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296006"/>
      </p:ext>
    </p:extLst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E9D44-6D62-40DC-91C5-2C0C3DC4D9C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50D9C6-8D56-4B3B-8448-BFBA84C507B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075254"/>
      </p:ext>
    </p:extLst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9F7A63-53C5-4663-A9F7-B2E732E734F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4B8DFD-240C-431A-9E16-87F106E1AEF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05662"/>
      </p:ext>
    </p:extLst>
  </p:cSld>
  <p:clrMapOvr>
    <a:masterClrMapping/>
  </p:clrMapOvr>
  <p:transition spd="slow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978D16-57E2-461C-80A3-BE6D4BA3C3B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11643-6D94-4EB4-91C1-A3472086BEC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071159"/>
      </p:ext>
    </p:extLst>
  </p:cSld>
  <p:clrMapOvr>
    <a:masterClrMapping/>
  </p:clrMapOvr>
  <p:transition spd="slow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C0D170-45FF-4D87-A979-007F13671E40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733BF4-B579-4429-B77D-34884206F898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35058"/>
      </p:ext>
    </p:extLst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6CE513-E5EA-467C-B467-142DF12B988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06FCB9-A184-4473-B718-7E65286E04C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560041"/>
      </p:ext>
    </p:extLst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60E654-DF77-44A8-A4F6-DC78105664C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C01195-68D2-43BB-8F9F-9AEB5BF2DB52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6439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D90962-7D5C-4059-8E1D-CC5D1FDFF73F}" type="datetimeFigureOut">
              <a:rPr lang="ru-RU"/>
              <a:pPr>
                <a:defRPr/>
              </a:pPr>
              <a:t>26.06.2023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77487A-D991-4B71-9689-F58BCDAA14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877E0-E294-4754-BE9F-DD6AE1F0E5A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5D8AD4-ECBC-475A-9617-352E6D307E1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497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877E0-E294-4754-BE9F-DD6AE1F0E5A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5D8AD4-ECBC-475A-9617-352E6D307E1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51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C5F55D-DB37-46EF-8F1F-111829C307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AC6370-C6F0-4F70-AC42-E945F2C2A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70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C5F55D-DB37-46EF-8F1F-111829C307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AC6370-C6F0-4F70-AC42-E945F2C2A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6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C5F55D-DB37-46EF-8F1F-111829C307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AC6370-C6F0-4F70-AC42-E945F2C2A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176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C5F55D-DB37-46EF-8F1F-111829C307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AC6370-C6F0-4F70-AC42-E945F2C2A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174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C5F55D-DB37-46EF-8F1F-111829C307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26.06.2023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9AC6370-C6F0-4F70-AC42-E945F2C2A2E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59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F7BC39-85F2-4F56-8785-DEFC7D068AF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032E08-6B5C-4067-9790-0EB4D1607BE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877E0-E294-4754-BE9F-DD6AE1F0E5A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5D8AD4-ECBC-475A-9617-352E6D307E1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57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B877E0-E294-4754-BE9F-DD6AE1F0E5A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26.06.2023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5D8AD4-ECBC-475A-9617-352E6D307E14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28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tt-RU" sz="2800" b="1" dirty="0">
              <a:solidFill>
                <a:prstClr val="black"/>
              </a:solidFill>
              <a:latin typeface="Book Antiqu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tt-RU" sz="2800" b="1" dirty="0">
              <a:solidFill>
                <a:prstClr val="black"/>
              </a:solidFill>
              <a:latin typeface="Book Antiqu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tt-RU" sz="2800" b="1" dirty="0">
              <a:solidFill>
                <a:prstClr val="black"/>
              </a:solidFill>
              <a:latin typeface="Book Antiqu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tt-RU" sz="2800" b="1" dirty="0">
              <a:solidFill>
                <a:prstClr val="black"/>
              </a:solidFill>
              <a:latin typeface="Book Antiqua" pitchFamily="18" charset="0"/>
            </a:endParaRP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Актаныш</a:t>
            </a:r>
            <a:r>
              <a:rPr lang="ru-RU" sz="28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кадет интернат-</a:t>
            </a:r>
            <a:r>
              <a:rPr lang="ru-RU" sz="2800" b="1" dirty="0" err="1" smtClean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мәктәбенең</a:t>
            </a:r>
            <a:r>
              <a:rPr lang="ru-RU" sz="2800" b="1" dirty="0" smtClean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 </a:t>
            </a:r>
            <a:r>
              <a:rPr lang="ru-RU" sz="28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эшчәнлегенә</a:t>
            </a:r>
            <a:r>
              <a:rPr lang="ru-RU" sz="28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sz="28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нәтиҗә</a:t>
            </a:r>
            <a:r>
              <a:rPr lang="ru-RU" sz="28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, </a:t>
            </a:r>
            <a:r>
              <a:rPr lang="ru-RU" sz="28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проблемалар</a:t>
            </a:r>
            <a:r>
              <a:rPr lang="ru-RU" sz="28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sz="28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һәм</a:t>
            </a:r>
            <a:r>
              <a:rPr lang="ru-RU" sz="28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 </a:t>
            </a:r>
            <a:r>
              <a:rPr lang="ru-RU" sz="2800" b="1" dirty="0" err="1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перспективалар</a:t>
            </a:r>
            <a:endParaRPr lang="ru-RU" sz="28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ru-RU" sz="28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endParaRPr lang="ru-RU" sz="2800" b="1" dirty="0">
              <a:solidFill>
                <a:srgbClr val="C0504D">
                  <a:lumMod val="50000"/>
                </a:srgbClr>
              </a:solidFill>
              <a:latin typeface="Book Antiqua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		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Союзы Герое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Хәсән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исемендәге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мәктәбенең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директоры </a:t>
            </a:r>
          </a:p>
          <a:p>
            <a:pPr marL="342900" indent="-342900" algn="r">
              <a:spcBef>
                <a:spcPct val="20000"/>
              </a:spcBef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Ялалов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Илсур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Индус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</a:t>
            </a:r>
            <a:r>
              <a:rPr lang="ru-RU" sz="2000" dirty="0"/>
              <a:t> </a:t>
            </a: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000" b="1" dirty="0">
                <a:solidFill>
                  <a:srgbClr val="C0504D">
                    <a:lumMod val="50000"/>
                  </a:srgbClr>
                </a:solidFill>
                <a:latin typeface="Book Antiqua" pitchFamily="18" charset="0"/>
              </a:rPr>
              <a:t>			</a:t>
            </a:r>
            <a:endParaRPr lang="ru-RU" sz="200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6" descr="актаныш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428625"/>
            <a:ext cx="947737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68893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332656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Берд</a:t>
            </a:r>
            <a:r>
              <a:rPr lang="tt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әм  д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әүләт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имтиханнарына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чагыштырма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  <a:endParaRPr lang="ru-RU" alt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800594"/>
              </p:ext>
            </p:extLst>
          </p:nvPr>
        </p:nvGraphicFramePr>
        <p:xfrm>
          <a:off x="395536" y="1124744"/>
          <a:ext cx="8352928" cy="43991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7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4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2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24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02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65789">
                <a:tc rowSpan="2">
                  <a:txBody>
                    <a:bodyPr/>
                    <a:lstStyle/>
                    <a:p>
                      <a:pPr algn="ctr"/>
                      <a:r>
                        <a:rPr lang="tt-RU" sz="2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Фән</a:t>
                      </a:r>
                    </a:p>
                  </a:txBody>
                  <a:tcPr marL="91439" marR="91439" marT="60963" marB="60963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9" marR="91439" marT="60963" marB="6096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22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0800" marB="5080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91439" marR="91439" marT="60963" marB="60963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tt-RU" sz="20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60960" marB="6096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динамика</a:t>
                      </a:r>
                    </a:p>
                  </a:txBody>
                  <a:tcPr marL="91439" marR="91439" marT="60963" marB="60963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83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мәктәп</a:t>
                      </a:r>
                    </a:p>
                  </a:txBody>
                  <a:tcPr marL="91439" marR="91439" marT="60963" marB="60963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91439" marR="91439" marT="60963" marB="6096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</a:p>
                  </a:txBody>
                  <a:tcPr marL="91439" marR="91439" marT="60963" marB="6096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мәктәп</a:t>
                      </a:r>
                    </a:p>
                  </a:txBody>
                  <a:tcPr marL="91439" marR="91439" marT="60963" marB="6096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район</a:t>
                      </a:r>
                    </a:p>
                  </a:txBody>
                  <a:tcPr marL="91439" marR="91439" marT="60963" marB="6096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</a:p>
                  </a:txBody>
                  <a:tcPr marL="91439" marR="91439" marT="60963" marB="60963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tt-RU" sz="2000" b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60960" marB="6096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 теле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74,72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75,14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72,01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+6,5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(профиль)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31,6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61,47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4,6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4,32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2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Җәмгыять белеме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34,25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56,51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+22,75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Тарих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32,6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60,71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61,57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42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52,38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+1</a:t>
                      </a:r>
                      <a:endParaRPr lang="ru-RU" sz="2000" b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5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3" marR="68413" marT="9505" marB="0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47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62,71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3" marR="68413" marT="9505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087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>
            <a:spLocks noGrp="1" noChangeArrowheads="1"/>
          </p:cNvSpPr>
          <p:nvPr>
            <p:ph type="title"/>
          </p:nvPr>
        </p:nvSpPr>
        <p:spPr bwMode="auto">
          <a:xfrm>
            <a:off x="683568" y="314970"/>
            <a:ext cx="800323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аннан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югарырак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балл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алган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укучылар</a:t>
            </a:r>
            <a:r>
              <a:rPr lang="ru-RU" alt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</a:t>
            </a:r>
            <a:r>
              <a:rPr lang="ru-RU" altLang="ru-RU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097982"/>
              </p:ext>
            </p:extLst>
          </p:nvPr>
        </p:nvGraphicFramePr>
        <p:xfrm>
          <a:off x="428763" y="1340768"/>
          <a:ext cx="8247259" cy="498547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10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90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1409">
                <a:tc>
                  <a:txBody>
                    <a:bodyPr/>
                    <a:lstStyle/>
                    <a:p>
                      <a:pPr algn="ctr"/>
                      <a:r>
                        <a:rPr lang="tt-RU" sz="2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Фән</a:t>
                      </a:r>
                    </a:p>
                  </a:txBody>
                  <a:tcPr marL="91447" marR="91447" marT="60965" marB="6096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</a:t>
                      </a:r>
                      <a:endParaRPr lang="tt-RU" sz="2000" b="0" dirty="0" smtClean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60965" marB="6096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tt-RU" sz="2000" b="0" dirty="0" smtClean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60965" marB="6096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20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tt-RU" sz="2000" b="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60965" marB="60965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6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 теле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(профиль)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Математика 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Җәмгыять белеме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4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Физика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Тарих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4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Биология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Инглиз теле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4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Рус әдәбияты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4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01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Информатика </a:t>
                      </a:r>
                      <a:endParaRPr kumimoji="0" lang="ru-RU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418" marR="68418" marT="9506" marB="0" horzOverflow="overflow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47" marR="91447" marT="54869" marB="54869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418" marR="68418" marT="9506" marB="0" anchor="ctr" horzOverflow="overflow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6933180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285750" y="260350"/>
            <a:ext cx="86074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2800" b="1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Медалистлар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66912"/>
              </p:ext>
            </p:extLst>
          </p:nvPr>
        </p:nvGraphicFramePr>
        <p:xfrm>
          <a:off x="428625" y="1500188"/>
          <a:ext cx="8358249" cy="2708523"/>
        </p:xfrm>
        <a:graphic>
          <a:graphicData uri="http://schemas.openxmlformats.org/drawingml/2006/table">
            <a:tbl>
              <a:tblPr/>
              <a:tblGrid>
                <a:gridCol w="9376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7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7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76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032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76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55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466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6710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Уку елы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класс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baseline="0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укучылар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саны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Медалистлар саны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ФИО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балл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95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математика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Рус</a:t>
                      </a:r>
                      <a:r>
                        <a:rPr lang="tt-RU" sz="1800" b="1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теле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сайланма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фәннәр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расладылар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t-RU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расламадылар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959">
                <a:tc>
                  <a:txBody>
                    <a:bodyPr/>
                    <a:lstStyle/>
                    <a:p>
                      <a:pPr algn="ctr" fontAlgn="t"/>
                      <a:r>
                        <a:rPr lang="ru-RU" altLang="ru-RU" sz="1800" dirty="0" smtClean="0"/>
                        <a:t>2020-2021 </a:t>
                      </a:r>
                      <a:r>
                        <a:rPr lang="ru-RU" altLang="ru-RU" sz="1800" dirty="0" err="1" smtClean="0"/>
                        <a:t>уку</a:t>
                      </a:r>
                      <a:r>
                        <a:rPr lang="ru-RU" altLang="ru-RU" sz="1800" dirty="0" smtClean="0"/>
                        <a:t> </a:t>
                      </a:r>
                      <a:r>
                        <a:rPr lang="ru-RU" altLang="ru-RU" sz="1800" dirty="0" err="1" smtClean="0"/>
                        <a:t>елы</a:t>
                      </a:r>
                      <a:r>
                        <a:rPr lang="ru-RU" altLang="ru-RU" sz="1800" dirty="0" smtClean="0"/>
                        <a:t> 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Авзалова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Аделия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8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Радиславовна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Биология-42,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Химия-47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189" marR="7189" marT="718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ВУЗ, </a:t>
            </a:r>
            <a:r>
              <a:rPr lang="ru-RU" altLang="ru-RU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ССУЗлар</a:t>
            </a:r>
            <a:r>
              <a:rPr lang="ru-RU" alt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altLang="ru-RU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эшчәнлек</a:t>
            </a:r>
            <a:endParaRPr lang="ru-RU" altLang="ru-RU" sz="28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00808"/>
            <a:ext cx="83632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Сасовское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Героя Советского Союза Тарана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Г.А. лётное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 гражданской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авиации. Рязанская область.</a:t>
            </a:r>
            <a:endParaRPr lang="ru-RU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30309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Казанское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танковое командное ордена Жукова Краснознаменное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Серпуховский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военный институт ракетных войск.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4. Ленинградское высшее артиллерийское командное     училище.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367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539750" y="260350"/>
            <a:ext cx="78486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«Риск төркеме» гаиләләре белән профилактик эшне оештыру (кызыл, сары, яшел зоналар)</a:t>
            </a:r>
          </a:p>
        </p:txBody>
      </p:sp>
      <p:sp>
        <p:nvSpPr>
          <p:cNvPr id="31747" name="Прямоугольник 1"/>
          <p:cNvSpPr>
            <a:spLocks noChangeArrowheads="1"/>
          </p:cNvSpPr>
          <p:nvPr/>
        </p:nvSpPr>
        <p:spPr bwMode="auto">
          <a:xfrm>
            <a:off x="827088" y="1628775"/>
            <a:ext cx="7489825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Риск т</a:t>
            </a: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өркемендэ” 45 бала исәптә тора: 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 укучы сары зонада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-43 укучы яшел зонада 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Укучылар белән түбәндәге эшчәнлек алып барыла: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-Түгәрәкләргә җәлеп итү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-Дәрескә йөрүләрен контрольдә тоту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-Укучыларның яшәү урыннарын тикшеру, ата-аналары белән элемтәдә тору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-Укучыларга хэм ата-аналарга психологик, педагогик ярдәм күрсәтү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-Сары зонадагы балалар белән  индивидуаль эш алып бару</a:t>
            </a:r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8741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СВОда катнашкан гаиләләр белән эшчәнлек</a:t>
            </a:r>
            <a:endParaRPr lang="ru-RU" altLang="ru-RU" sz="2800" smtClean="0">
              <a:solidFill>
                <a:srgbClr val="0000FF"/>
              </a:solidFill>
            </a:endParaRPr>
          </a:p>
        </p:txBody>
      </p:sp>
      <p:sp>
        <p:nvSpPr>
          <p:cNvPr id="22531" name="Содержимое 3"/>
          <p:cNvSpPr>
            <a:spLocks noGrp="1"/>
          </p:cNvSpPr>
          <p:nvPr>
            <p:ph idx="1"/>
          </p:nvPr>
        </p:nvSpPr>
        <p:spPr>
          <a:xfrm>
            <a:off x="539750" y="1484313"/>
            <a:ext cx="8147050" cy="464185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tt-RU" dirty="0"/>
              <a:t> </a:t>
            </a:r>
            <a:endParaRPr lang="ru-RU" dirty="0"/>
          </a:p>
          <a:p>
            <a:pPr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11нче класста  укучы баланын әтисе Украинада махсус опера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ядә 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катнашты. Бу вакыт аралыгында укучыга психолигик диагностика 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үткәрелеп </a:t>
            </a:r>
            <a:r>
              <a:rPr lang="tt-RU" sz="2000" dirty="0">
                <a:latin typeface="Times New Roman" pitchFamily="18" charset="0"/>
                <a:cs typeface="Times New Roman" pitchFamily="18" charset="0"/>
              </a:rPr>
              <a:t>ярдәм күрсәтелде. Казан югары танк училищесына  керү өчен ярдәм күрсәтелә</a:t>
            </a:r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t-RU" sz="20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Кәзкәй җирлегендәге гаиләләргә даими ярдәм күрстәлә: кыш айларында ишек алларын  кардан чистарту, утын яру, ихатада җыештыру эшләре башкарыла.</a:t>
            </a:r>
            <a:endParaRPr lang="ru-RU" sz="20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sz="2400" dirty="0"/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3980689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altLang="ru-RU" sz="2400" b="1" smtClean="0">
                <a:solidFill>
                  <a:schemeClr val="tx2"/>
                </a:solidFill>
              </a:rPr>
              <a:t>“ТОЧКА РОСТА” мәктәпләре эшчәнлеге</a:t>
            </a:r>
            <a:br>
              <a:rPr lang="tt-RU" altLang="ru-RU" sz="2400" b="1" smtClean="0">
                <a:solidFill>
                  <a:schemeClr val="tx2"/>
                </a:solidFill>
              </a:rPr>
            </a:br>
            <a:r>
              <a:rPr lang="tt-RU" altLang="ru-RU" sz="2400" b="1" smtClean="0">
                <a:solidFill>
                  <a:schemeClr val="tx2"/>
                </a:solidFill>
              </a:rPr>
              <a:t>(үткәрелгән чаралар, нәтиҗә, план)</a:t>
            </a:r>
            <a:endParaRPr lang="ru-RU" altLang="ru-RU" sz="2400" b="1" smtClean="0">
              <a:solidFill>
                <a:schemeClr val="tx2"/>
              </a:solidFill>
            </a:endParaRP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997152"/>
          </a:xfrm>
        </p:spPr>
        <p:txBody>
          <a:bodyPr/>
          <a:lstStyle/>
          <a:p>
            <a:pPr>
              <a:buNone/>
            </a:pP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«Үсеш ноктасы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укучыларның  заманча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компетенцияләрен формалаштыру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ресурсы»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темасы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астында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29 сентябр</a:t>
            </a:r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дә район мәктәп җитэкчеләренең семинар-киңәшмәсе үткәрелде.</a:t>
            </a:r>
          </a:p>
          <a:p>
            <a:pPr>
              <a:buNone/>
            </a:pP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           Кадетларның “Тантаналы ант бирү” мероприятиясендә ата-аналарга, килгән кунакларга “Үсеш ноктасы” җиһазлары демонстра</a:t>
            </a:r>
            <a:r>
              <a:rPr lang="ru-RU" altLang="ru-RU" sz="1600" dirty="0" err="1" smtClean="0">
                <a:latin typeface="Times New Roman" pitchFamily="18" charset="0"/>
                <a:cs typeface="Times New Roman" pitchFamily="18" charset="0"/>
              </a:rPr>
              <a:t>цияләнде.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      Район мәктәпләренең укыту буенча директор урынбасарлары семинарында мастер класслар, ачык дәресләр күрсәтелде.</a:t>
            </a:r>
          </a:p>
          <a:p>
            <a:pPr algn="ctr">
              <a:buNone/>
            </a:pPr>
            <a:r>
              <a:rPr lang="tt-RU" alt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Нәтиҗәләр:</a:t>
            </a:r>
            <a:endParaRPr lang="ru-RU" alt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Цифрлы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алга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китеш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иминлек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һәм уңышлылык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векторы”  республика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турнирының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мультипликация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номинациясендә Зименков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Никита,  2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нче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дәрәҗә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диплом, презентация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номинациясендә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Хасанов Тимур, 3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дәрәҗә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диплом.</a:t>
            </a:r>
          </a:p>
          <a:p>
            <a:pPr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"Мәгълүмати иминлек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Галактикасы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республика конкурсы 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Шәхси мәгълүматларны яклау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номинациясендә Зименкова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София сертификат.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"21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гасыр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кулибиннары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яшь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уйлап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табучылар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республика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олимпиадасының муниципаль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этабы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Зименков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Никита - 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номинациясендә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урын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Район мәктэпләре арасында шахмат турниры-команда 4 урын.</a:t>
            </a:r>
          </a:p>
          <a:p>
            <a:pPr>
              <a:buNone/>
            </a:pPr>
            <a:r>
              <a:rPr lang="tt-RU" altLang="ru-RU" sz="1600" dirty="0" smtClean="0">
                <a:latin typeface="Times New Roman" pitchFamily="18" charset="0"/>
                <a:cs typeface="Times New Roman" pitchFamily="18" charset="0"/>
              </a:rPr>
              <a:t>Алдагы уку елында “Талантлар университеты”, Нижнекамск, Чаллы кванториумнары белән төзелгән килешүләр нигезендә эшчәнлек алып бару планлаштырыла.</a:t>
            </a:r>
            <a:endParaRPr lang="ru-RU" alt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288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Мәктәпнең өстенлекле юнәлеше</a:t>
            </a:r>
            <a:br>
              <a:rPr lang="ru-RU" altLang="ru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(педагог-укучы-ата-аналар белән планлаштырылган конкрет план)</a:t>
            </a:r>
            <a:endParaRPr lang="ru-RU" altLang="ru-RU" sz="2800" smtClean="0">
              <a:solidFill>
                <a:srgbClr val="0000FF"/>
              </a:solidFill>
            </a:endParaRPr>
          </a:p>
        </p:txBody>
      </p:sp>
      <p:sp>
        <p:nvSpPr>
          <p:cNvPr id="35843" name="Содержимое 3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925144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составның категорияләрен күтәрү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Һөнәри конкурсларда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югары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нәтиҗәләргә ирешү.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алуның сыйфатын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Бөтенроссия олимпиадасының муниципаль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республика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этапларында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призерлар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һәм җиңүчеләр санын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Кадет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мәктәпләре арасындагы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Республика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олимпиадасына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призёрлар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әзерләү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Кадет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мәктәпләре арасындагы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Республика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ярышларына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командаларны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әзерләү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конкурсларда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җиңү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Укучылар, укытучылар хәм ата-аналар белән берлектә Советлар Союзы Герое Хәсән Заманов яшэгән хәм вафат булган Североурал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ьск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шәхәренең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260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еллык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уңаеннан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уздырылачак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бәйрәм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тантанасында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катнашу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урыннарына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сәяхәт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кылу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alt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0172814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3277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endParaRPr lang="ru-RU" altLang="ru-RU" smtClean="0">
              <a:solidFill>
                <a:srgbClr val="000000"/>
              </a:solidFill>
              <a:latin typeface="Arial" charset="0"/>
            </a:endParaRPr>
          </a:p>
          <a:p>
            <a:pPr marL="0" indent="0" algn="ctr">
              <a:buFont typeface="Arial" charset="0"/>
              <a:buNone/>
            </a:pPr>
            <a:endParaRPr lang="ru-RU" altLang="ru-RU" smtClean="0">
              <a:solidFill>
                <a:srgbClr val="000000"/>
              </a:solidFill>
              <a:latin typeface="Arial" charset="0"/>
            </a:endParaRPr>
          </a:p>
          <a:p>
            <a:pPr marL="0" indent="0" algn="ctr">
              <a:buFont typeface="Arial" charset="0"/>
              <a:buNone/>
            </a:pPr>
            <a:r>
              <a:rPr lang="ru-RU" altLang="ru-RU" sz="4400" smtClean="0">
                <a:solidFill>
                  <a:srgbClr val="0000FF"/>
                </a:solidFill>
                <a:latin typeface="Arial" charset="0"/>
              </a:rPr>
              <a:t>Игътибарыгыз </a:t>
            </a:r>
          </a:p>
          <a:p>
            <a:pPr marL="0" indent="0" algn="ctr">
              <a:buFont typeface="Arial" charset="0"/>
              <a:buNone/>
            </a:pPr>
            <a:r>
              <a:rPr lang="ru-RU" altLang="ru-RU" sz="4400" smtClean="0">
                <a:solidFill>
                  <a:srgbClr val="0000FF"/>
                </a:solidFill>
                <a:latin typeface="Arial" charset="0"/>
              </a:rPr>
              <a:t>өчен рәхмәт</a:t>
            </a:r>
            <a:endParaRPr lang="ru-RU" altLang="ru-RU" sz="440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837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323850" y="3284538"/>
            <a:ext cx="8640763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Мәктәпнең</a:t>
            </a: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миссиясе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Интеллектуаль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физик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яктан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үсеш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алган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югары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дәрәҗәдә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оешкан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дисиплиналы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тәртипле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бурыч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җаваплылык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хисе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формалаштырылган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үз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иленең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чын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патриоты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булган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шэхес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әзерләү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тәрбияләү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)» </a:t>
            </a:r>
          </a:p>
          <a:p>
            <a:pPr eaLnBrk="1" hangingPunct="1"/>
            <a:endParaRPr lang="ru-RU" alt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Методик тема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Инновацион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технологияләрен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үстерү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мәктәп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белемен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модернизацияләү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шартларында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кадетлар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белемен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үстерү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eaLnBrk="1" hangingPunct="1"/>
            <a:endParaRPr lang="ru-RU" altLang="ru-RU" sz="2400" dirty="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 smtClean="0">
              <a:solidFill>
                <a:srgbClr val="000000"/>
              </a:solidFill>
            </a:endParaRPr>
          </a:p>
          <a:p>
            <a:pPr eaLnBrk="1" hangingPunct="1"/>
            <a:endParaRPr lang="ru-RU" altLang="ru-RU" dirty="0" smtClean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-120650"/>
            <a:ext cx="6138863" cy="3554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6795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253609"/>
              </p:ext>
            </p:extLst>
          </p:nvPr>
        </p:nvGraphicFramePr>
        <p:xfrm>
          <a:off x="449263" y="338138"/>
          <a:ext cx="8577943" cy="5517390"/>
        </p:xfrm>
        <a:graphic>
          <a:graphicData uri="http://schemas.openxmlformats.org/drawingml/2006/table">
            <a:tbl>
              <a:tblPr/>
              <a:tblGrid>
                <a:gridCol w="1952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25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173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30" marR="5130" marT="5130" marB="51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Ялалов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Илсур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Индусович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мәктәп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директоры, педагогик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36 ел,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эш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12 ел (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дәресләр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0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сәг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Мисбахова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Радмила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Райловна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укыту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эшләре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буенча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директор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урынбасары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педагогик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17 ел,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эш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3 ел (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дәресләр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12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сәг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Корбанов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Камиль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1" i="0" u="sng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Мирзаханифович</a:t>
                      </a:r>
                      <a:r>
                        <a:rPr kumimoji="0" lang="ru-RU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тәрбия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эшләре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буенча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директор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урынбасары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педагогик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22 ел,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эш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4 ел (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дәресләр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 10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сәг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Фарухшин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Дамир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Мирзанурович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патриотик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тәрбия эшләре буенча директор урынбасары, педагогик ста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13,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эш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стажы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8 ел (</a:t>
                      </a:r>
                      <a:r>
                        <a:rPr kumimoji="0" lang="tt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дәресләр:0,5 ст ОБЖ)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130" marR="5130" marT="5130" marB="51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3"/>
          <p:cNvSpPr>
            <a:spLocks noChangeArrowheads="1"/>
          </p:cNvSpPr>
          <p:nvPr/>
        </p:nvSpPr>
        <p:spPr bwMode="auto">
          <a:xfrm>
            <a:off x="395288" y="115888"/>
            <a:ext cx="8208962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200"/>
              </a:spcAft>
            </a:pPr>
            <a:r>
              <a:rPr lang="tt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Әйтелгән тәк</a:t>
            </a:r>
            <a:r>
              <a:rPr lang="ru-RU" altLang="ru-RU"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ъдимнәр үтәлеше</a:t>
            </a:r>
          </a:p>
          <a:p>
            <a:pPr algn="ctr">
              <a:lnSpc>
                <a:spcPct val="115000"/>
              </a:lnSpc>
              <a:spcAft>
                <a:spcPts val="1200"/>
              </a:spcAft>
            </a:pPr>
            <a:endParaRPr lang="tt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200"/>
              </a:spcAft>
            </a:pPr>
            <a:endParaRPr lang="tt-RU" altLang="ru-RU" sz="20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4746" y="1268760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Бердәм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дәүләт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/>
              </a:rPr>
              <a:t>имтиханына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/>
              </a:rPr>
              <a:t>әзерлек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буенча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/>
              </a:rPr>
              <a:t>эшне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 smtClean="0">
                <a:solidFill>
                  <a:srgbClr val="000000"/>
                </a:solidFill>
                <a:latin typeface="Times New Roman"/>
              </a:rPr>
              <a:t>көчәйтергә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күрсәткечләрне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күтәрергә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,  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белемнәрен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объектив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бәяләргә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, ел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укытучысы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конкурсына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әзерлекне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/>
              </a:rPr>
              <a:t>активлаштырырга</a:t>
            </a:r>
            <a:r>
              <a:rPr lang="ru-RU" sz="2800" dirty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00063"/>
          </a:xfrm>
        </p:spPr>
        <p:txBody>
          <a:bodyPr/>
          <a:lstStyle/>
          <a:p>
            <a:r>
              <a:rPr lang="tt-RU" altLang="ru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Педагогик кадрлар составы </a:t>
            </a:r>
            <a:endParaRPr lang="ru-RU" altLang="ru-RU" sz="2800" b="1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469617"/>
              </p:ext>
            </p:extLst>
          </p:nvPr>
        </p:nvGraphicFramePr>
        <p:xfrm>
          <a:off x="214313" y="571500"/>
          <a:ext cx="8643997" cy="5888736"/>
        </p:xfrm>
        <a:graphic>
          <a:graphicData uri="http://schemas.openxmlformats.org/drawingml/2006/table">
            <a:tbl>
              <a:tblPr/>
              <a:tblGrid>
                <a:gridCol w="1404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5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8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39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69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2020-2021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2021-2022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202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tt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-202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9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Барлыгы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692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Белеме буенча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югары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тәм.югары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мах.урта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692">
                <a:tc rowSpan="4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Стаж буенча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0-3 ел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,7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3-10 ел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10-20 ел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 елдан югары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385"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Яш</a:t>
                      </a: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ь буенча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  һәм аннан да яшьрәк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25-35 яшь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93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35 һәм аннан да зуррак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692"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Категория буенча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кат.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югары кат.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069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628" marR="586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Барлык категорияле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69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Ир-ат укытучылар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69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Яшь укытучылар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69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пенсионерлар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8628" marR="586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Кадрларга ихтыяҗ</a:t>
            </a:r>
            <a:endParaRPr lang="ru-RU" sz="2800" b="1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/>
          <a:lstStyle/>
          <a:p>
            <a:r>
              <a:rPr lang="tt-RU" dirty="0" smtClean="0"/>
              <a:t>Ничә совместитель, кайсы мәктәпләрдән </a:t>
            </a:r>
            <a:r>
              <a:rPr lang="tt-RU" b="1" u="sng" dirty="0" smtClean="0"/>
              <a:t>юк</a:t>
            </a:r>
          </a:p>
          <a:p>
            <a:r>
              <a:rPr lang="tt-RU" dirty="0" smtClean="0"/>
              <a:t>Ничә пенсионер, предметлары</a:t>
            </a:r>
            <a:r>
              <a:rPr lang="tt-RU" dirty="0"/>
              <a:t> </a:t>
            </a:r>
            <a:r>
              <a:rPr lang="tt-RU" b="1" dirty="0" smtClean="0"/>
              <a:t>юк</a:t>
            </a:r>
          </a:p>
          <a:p>
            <a:r>
              <a:rPr lang="tt-RU" dirty="0" smtClean="0"/>
              <a:t>Нинди предмет укытучылары кирәк</a:t>
            </a:r>
            <a:r>
              <a:rPr lang="tt-RU" dirty="0"/>
              <a:t> </a:t>
            </a:r>
            <a:r>
              <a:rPr lang="tt-RU" b="1" u="sng" dirty="0" smtClean="0"/>
              <a:t>математика</a:t>
            </a:r>
            <a:endParaRPr lang="ru-RU" b="1" u="sng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4"/>
          <p:cNvSpPr>
            <a:spLocks noChangeArrowheads="1"/>
          </p:cNvSpPr>
          <p:nvPr/>
        </p:nvSpPr>
        <p:spPr bwMode="auto">
          <a:xfrm>
            <a:off x="714375" y="314325"/>
            <a:ext cx="7929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tt-RU" altLang="ru-RU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Алдагы биш елга балалар саны</a:t>
            </a:r>
            <a:endParaRPr lang="ru-RU" altLang="ru-RU" sz="280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784039"/>
              </p:ext>
            </p:extLst>
          </p:nvPr>
        </p:nvGraphicFramePr>
        <p:xfrm>
          <a:off x="179388" y="1196975"/>
          <a:ext cx="8464551" cy="401319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078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94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8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5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52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2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2023-2024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2024-2025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2025-2026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2026-2027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2027-2028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0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5-11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91" marR="68591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140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7242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Соңгы 3 елда укучыларның белем сыйфаты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783089"/>
              </p:ext>
            </p:extLst>
          </p:nvPr>
        </p:nvGraphicFramePr>
        <p:xfrm>
          <a:off x="366961" y="1556792"/>
          <a:ext cx="8319839" cy="3481102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452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6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88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11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7605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60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371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2020-2021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2021-2022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2022-2023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81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Өлгереш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Сыйфат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Өлгереш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Сыйфат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Өлгереш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Сыйфат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68" marR="68568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7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 класслар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52,5%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51,67%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74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10-11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8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класслар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91,67%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37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Гомуми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53,6%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31558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142875" y="214313"/>
            <a:ext cx="8858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Фән</a:t>
            </a:r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олимпиадаларына</a:t>
            </a:r>
            <a:r>
              <a:rPr lang="ru-RU" alt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анализ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9936412"/>
              </p:ext>
            </p:extLst>
          </p:nvPr>
        </p:nvGraphicFramePr>
        <p:xfrm>
          <a:off x="285750" y="1408113"/>
          <a:ext cx="8643937" cy="346745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821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7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Фәннәр 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2022-2023 </a:t>
                      </a: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уку елы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42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республика, регион, халыкара, бөтенроссия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Катнашучылар </a:t>
                      </a: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саны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Җиңүче</a:t>
                      </a: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t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призер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 (республика)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 (республика)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Обществознание (республика)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Физика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(республика)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ОБЖ (республика)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Обществознание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(регион)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 (регион)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0/0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7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2858" marR="6285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9" name="Прямоугольник 1"/>
          <p:cNvSpPr>
            <a:spLocks noChangeArrowheads="1"/>
          </p:cNvSpPr>
          <p:nvPr/>
        </p:nvSpPr>
        <p:spPr bwMode="auto">
          <a:xfrm>
            <a:off x="142875" y="214313"/>
            <a:ext cx="88582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Фән</a:t>
            </a:r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олимпиадаларына</a:t>
            </a:r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</a:t>
            </a:r>
          </a:p>
          <a:p>
            <a:pPr algn="ctr" eaLnBrk="1" hangingPunct="1"/>
            <a:r>
              <a:rPr lang="ru-RU" alt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2023-2024 </a:t>
            </a:r>
            <a:r>
              <a:rPr lang="ru-RU" alt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елына</a:t>
            </a:r>
            <a:r>
              <a:rPr lang="ru-RU" altLang="ru-RU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планнар</a:t>
            </a:r>
            <a:endParaRPr lang="ru-RU" alt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ATIONKEY" val="ZWLVGH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11588</TotalTime>
  <Words>1049</Words>
  <Application>Microsoft Office PowerPoint</Application>
  <PresentationFormat>Экран (4:3)</PresentationFormat>
  <Paragraphs>411</Paragraphs>
  <Slides>18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11</vt:i4>
      </vt:variant>
      <vt:variant>
        <vt:lpstr>Заголовки слайдов</vt:lpstr>
      </vt:variant>
      <vt:variant>
        <vt:i4>18</vt:i4>
      </vt:variant>
    </vt:vector>
  </HeadingPairs>
  <TitlesOfParts>
    <vt:vector size="33" baseType="lpstr">
      <vt:lpstr>Arial</vt:lpstr>
      <vt:lpstr>Book Antiqua</vt:lpstr>
      <vt:lpstr>Calibri</vt:lpstr>
      <vt:lpstr>Times New Roman</vt:lpstr>
      <vt:lpstr>Тема Office</vt:lpstr>
      <vt:lpstr>1_Тема Office</vt:lpstr>
      <vt:lpstr>2_Тема Office</vt:lpstr>
      <vt:lpstr>3_Тема Office</vt:lpstr>
      <vt:lpstr>5_Тема Office</vt:lpstr>
      <vt:lpstr>11_Тема Office</vt:lpstr>
      <vt:lpstr>6_Тема Office</vt:lpstr>
      <vt:lpstr>7_Тема Office</vt:lpstr>
      <vt:lpstr>8_Тема Office</vt:lpstr>
      <vt:lpstr>9_Тема Office</vt:lpstr>
      <vt:lpstr>12_Тема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Педагогик кадрлар составы </vt:lpstr>
      <vt:lpstr>Кадрларга ихтыяҗ</vt:lpstr>
      <vt:lpstr>Презентация PowerPoint</vt:lpstr>
      <vt:lpstr>Соңгы 3 елда укучыларның белем сыйфаты</vt:lpstr>
      <vt:lpstr>Презентация PowerPoint</vt:lpstr>
      <vt:lpstr>Презентация PowerPoint</vt:lpstr>
      <vt:lpstr>80 һәм аннан югарырак балл алган укучылар саны </vt:lpstr>
      <vt:lpstr>Презентация PowerPoint</vt:lpstr>
      <vt:lpstr> ВУЗ, ССУЗлар белән эшчәнлек</vt:lpstr>
      <vt:lpstr>Презентация PowerPoint</vt:lpstr>
      <vt:lpstr>СВОда катнашкан гаиләләр белән эшчәнлек</vt:lpstr>
      <vt:lpstr>“ТОЧКА РОСТА” мәктәпләре эшчәнлеге (үткәрелгән чаралар, нәтиҗә, план)</vt:lpstr>
      <vt:lpstr>Мәктәпнең өстенлекле юнәлеше  (педагог-укучы-ата-аналар белән планлаштырылган конкрет план)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Muftakhov</dc:creator>
  <cp:lastModifiedBy>user</cp:lastModifiedBy>
  <cp:revision>1038</cp:revision>
  <cp:lastPrinted>2022-07-06T06:02:14Z</cp:lastPrinted>
  <dcterms:created xsi:type="dcterms:W3CDTF">2010-10-31T10:29:20Z</dcterms:created>
  <dcterms:modified xsi:type="dcterms:W3CDTF">2023-06-26T08:07:36Z</dcterms:modified>
</cp:coreProperties>
</file>